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72" r:id="rId8"/>
    <p:sldId id="273" r:id="rId9"/>
    <p:sldId id="269" r:id="rId10"/>
    <p:sldId id="275" r:id="rId11"/>
    <p:sldId id="274" r:id="rId12"/>
    <p:sldId id="276" r:id="rId13"/>
    <p:sldId id="277" r:id="rId14"/>
    <p:sldId id="278" r:id="rId15"/>
    <p:sldId id="27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383527-6AE2-5A46-B3D3-5CB6F4EA55C8}" v="10" dt="2023-02-08T16:08:29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0704" autoAdjust="0"/>
  </p:normalViewPr>
  <p:slideViewPr>
    <p:cSldViewPr snapToGrid="0">
      <p:cViewPr varScale="1">
        <p:scale>
          <a:sx n="111" d="100"/>
          <a:sy n="111" d="100"/>
        </p:scale>
        <p:origin x="6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2/8/23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2/8/23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Dow jones stock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Group 1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6545-CDFD-A957-14B8-CF6C26CEB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4B90253C-B9E4-E062-4BBB-A6A1D81A9FA7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FF39BC-BAC0-7A7D-274C-971F26AA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1B319-52FC-B408-590C-281611197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BDB9CF-D47C-45D1-594E-F5CC92C41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316" y="136525"/>
            <a:ext cx="8164973" cy="63850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C7875EB-0A9E-4AAE-EED7-2752D9FC5785}"/>
              </a:ext>
            </a:extLst>
          </p:cNvPr>
          <p:cNvSpPr/>
          <p:nvPr/>
        </p:nvSpPr>
        <p:spPr>
          <a:xfrm>
            <a:off x="4930815" y="4143737"/>
            <a:ext cx="2546431" cy="15278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22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8044F-5F05-8612-3557-BB788198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Table Placeholder 6">
            <a:extLst>
              <a:ext uri="{FF2B5EF4-FFF2-40B4-BE49-F238E27FC236}">
                <a16:creationId xmlns:a16="http://schemas.microsoft.com/office/drawing/2014/main" id="{FB3AEC78-F489-268E-918F-D2359601F25D}"/>
              </a:ext>
            </a:extLst>
          </p:cNvPr>
          <p:cNvPicPr>
            <a:picLocks noGrp="1" noChangeAspect="1"/>
          </p:cNvPicPr>
          <p:nvPr>
            <p:ph type="tbl" sz="quarter" idx="14"/>
          </p:nvPr>
        </p:nvPicPr>
        <p:blipFill>
          <a:blip r:embed="rId2"/>
          <a:stretch>
            <a:fillRect/>
          </a:stretch>
        </p:blipFill>
        <p:spPr>
          <a:xfrm>
            <a:off x="4260850" y="2542381"/>
            <a:ext cx="3670300" cy="28829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99DD5-907A-355B-0039-E29EBD1B7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1A0F4-BB3D-C61E-A11B-47BF7C931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8416F2-ED2F-B3BB-4C2D-EC61F258C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45" y="301982"/>
            <a:ext cx="7510041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87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820D0-BFA9-11E9-0FD4-ED6BA3EC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6BFC249-BC98-38B5-E7DC-54D8C8C61C9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8B381-B47F-FB4F-964B-1F04711B4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5479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A985C-8F10-B573-AA34-44CE917AA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EB2A5-68F7-E4AE-3838-C46AA1D3B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07" y="374273"/>
            <a:ext cx="7789762" cy="6118602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52118E88-4A8F-70DE-35E9-FF7E8F390ED3}"/>
              </a:ext>
            </a:extLst>
          </p:cNvPr>
          <p:cNvSpPr/>
          <p:nvPr/>
        </p:nvSpPr>
        <p:spPr>
          <a:xfrm>
            <a:off x="3927061" y="2002420"/>
            <a:ext cx="601884" cy="256958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9ECE25-7651-24FA-B4BB-698EDC14D668}"/>
              </a:ext>
            </a:extLst>
          </p:cNvPr>
          <p:cNvSpPr txBox="1"/>
          <p:nvPr/>
        </p:nvSpPr>
        <p:spPr>
          <a:xfrm>
            <a:off x="4528945" y="2824223"/>
            <a:ext cx="15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Stock’s Alpha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0D3114-D1EA-21D4-24DD-0BD19757D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962" y="2002420"/>
            <a:ext cx="3839722" cy="26883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E60007-0422-250F-02A2-01076F1159A0}"/>
              </a:ext>
            </a:extLst>
          </p:cNvPr>
          <p:cNvSpPr txBox="1"/>
          <p:nvPr/>
        </p:nvSpPr>
        <p:spPr>
          <a:xfrm>
            <a:off x="5992636" y="3996283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S&amp;P 500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035B7-B7C5-1D61-5626-03F21A24D46B}"/>
              </a:ext>
            </a:extLst>
          </p:cNvPr>
          <p:cNvSpPr txBox="1"/>
          <p:nvPr/>
        </p:nvSpPr>
        <p:spPr>
          <a:xfrm>
            <a:off x="3730911" y="4705624"/>
            <a:ext cx="2985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Risk Free Asset = 0.05 return</a:t>
            </a:r>
          </a:p>
        </p:txBody>
      </p:sp>
    </p:spTree>
    <p:extLst>
      <p:ext uri="{BB962C8B-B14F-4D97-AF65-F5344CB8AC3E}">
        <p14:creationId xmlns:p14="http://schemas.microsoft.com/office/powerpoint/2010/main" val="1690150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Primary goals</a:t>
            </a:r>
          </a:p>
          <a:p>
            <a:r>
              <a:rPr lang="en-US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483184"/>
            <a:ext cx="5111750" cy="1204912"/>
          </a:xfrm>
        </p:spPr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1051" y="1903412"/>
            <a:ext cx="7886097" cy="1525588"/>
          </a:xfrm>
        </p:spPr>
        <p:txBody>
          <a:bodyPr>
            <a:noAutofit/>
          </a:bodyPr>
          <a:lstStyle/>
          <a:p>
            <a:r>
              <a:rPr lang="en-US" b="0" dirty="0">
                <a:effectLst/>
                <a:latin typeface="Menlo" panose="020B0609030804020204" pitchFamily="49" charset="0"/>
              </a:rPr>
              <a:t>1. Merge and clean Data 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2. Create data frame with open, high, close, adj, and low.</a:t>
            </a:r>
          </a:p>
          <a:p>
            <a:br>
              <a:rPr lang="en-US" b="0" dirty="0">
                <a:effectLst/>
                <a:latin typeface="Menlo" panose="020B0609030804020204" pitchFamily="49" charset="0"/>
              </a:rPr>
            </a:br>
            <a:r>
              <a:rPr lang="en-US" b="0" dirty="0">
                <a:effectLst/>
                <a:latin typeface="Menlo" panose="020B0609030804020204" pitchFamily="49" charset="0"/>
              </a:rPr>
              <a:t>3. Analyze the Stocks that went up and down in the past few years with the lowest and highest values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4. Five best and worst stocks invested in the past two years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5. Do stocks stats, mean, median, and standard deviation.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6. Create 5-line charts.</a:t>
            </a:r>
          </a:p>
          <a:p>
            <a:br>
              <a:rPr lang="en-US" b="0" dirty="0">
                <a:effectLst/>
                <a:latin typeface="Menlo" panose="020B0609030804020204" pitchFamily="49" charset="0"/>
              </a:rPr>
            </a:br>
            <a:r>
              <a:rPr lang="en-US" b="0" dirty="0">
                <a:effectLst/>
                <a:latin typeface="Menlo" panose="020B0609030804020204" pitchFamily="49" charset="0"/>
              </a:rPr>
              <a:t>7. what stock has are better to invest? </a:t>
            </a:r>
          </a:p>
          <a:p>
            <a:br>
              <a:rPr lang="en-US" b="0" dirty="0">
                <a:effectLst/>
                <a:latin typeface="Menlo" panose="020B0609030804020204" pitchFamily="49" charset="0"/>
              </a:rPr>
            </a:br>
            <a:r>
              <a:rPr lang="en-US" b="0" dirty="0">
                <a:effectLst/>
                <a:latin typeface="Menlo" panose="020B0609030804020204" pitchFamily="49" charset="0"/>
              </a:rPr>
              <a:t>8. Betha Analysis 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9. Correlation Matrix with all the stocks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10. Written analysis comparing S&amp;p500 with D</a:t>
            </a:r>
            <a:r>
              <a:rPr lang="en-US" dirty="0">
                <a:latin typeface="Menlo" panose="020B0609030804020204" pitchFamily="49" charset="0"/>
              </a:rPr>
              <a:t>ow Jones</a:t>
            </a:r>
            <a:r>
              <a:rPr lang="en-US" b="0" dirty="0">
                <a:effectLst/>
                <a:latin typeface="Menlo" panose="020B0609030804020204" pitchFamily="49" charset="0"/>
              </a:rPr>
              <a:t> results.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11. Add Summary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8056-6DC2-090A-6830-EF0039B5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 Jones stock pricing 1-year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AC8A1D9-125B-E292-B076-830715C92BC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362F3-9686-9663-ADE0-34F111735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1E92B-2027-E40D-26D1-7B1A78BAA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2530AD-E9B3-6F4D-9FFB-E51AEF92F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73" y="1304030"/>
            <a:ext cx="10625560" cy="49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59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8056-6DC2-090A-6830-EF0039B5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 Jones stock pricing - normalized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AC8A1D9-125B-E292-B076-830715C92BC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362F3-9686-9663-ADE0-34F111735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1E92B-2027-E40D-26D1-7B1A78BAA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22B286-4BB2-255B-3747-35CD9C48A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41" y="1485953"/>
            <a:ext cx="10721717" cy="487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7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Statistical analysis of stocks in </a:t>
            </a:r>
            <a:r>
              <a:rPr lang="en-US" dirty="0" err="1"/>
              <a:t>dow</a:t>
            </a:r>
            <a:r>
              <a:rPr lang="en-US" dirty="0"/>
              <a:t> jones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90E7E75-E57A-4FF0-A0E4-A4DBCF6EA89A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913611791"/>
              </p:ext>
            </p:extLst>
          </p:nvPr>
        </p:nvGraphicFramePr>
        <p:xfrm>
          <a:off x="838200" y="1690688"/>
          <a:ext cx="10515604" cy="447013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55964">
                  <a:extLst>
                    <a:ext uri="{9D8B030D-6E8A-4147-A177-3AD203B41FA5}">
                      <a16:colId xmlns:a16="http://schemas.microsoft.com/office/drawing/2014/main" val="3261104555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2679302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594811983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176402824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97228866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38571485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914095614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547279344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36622829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934788178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596635212"/>
                    </a:ext>
                  </a:extLst>
                </a:gridCol>
              </a:tblGrid>
              <a:tr h="714194">
                <a:tc>
                  <a:txBody>
                    <a:bodyPr/>
                    <a:lstStyle/>
                    <a:p>
                      <a:pPr algn="r" fontAlgn="ctr"/>
                      <a:br>
                        <a:rPr lang="en-US" dirty="0">
                          <a:effectLst/>
                        </a:rPr>
                      </a:br>
                      <a:r>
                        <a:rPr lang="en-US" dirty="0">
                          <a:effectLst/>
                        </a:rPr>
                        <a:t>Highest mean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Lowest mean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Highest Median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Lowest Median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Highest var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Lowest Var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Highest std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Lowest std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Highest Sem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Lowest Sem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328149"/>
                  </a:ext>
                </a:extLst>
              </a:tr>
              <a:tr h="714194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CVX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CRM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CVX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CRM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INTC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JNJ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INTC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JNJ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INTC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JNJ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578080825"/>
                  </a:ext>
                </a:extLst>
              </a:tr>
              <a:tr h="714194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MRK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INTC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MRK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DIS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MRK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KO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MRK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KO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MRK</a:t>
                      </a:r>
                    </a:p>
                  </a:txBody>
                  <a:tcPr marL="76200" marR="76200" marT="38100" marB="381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KO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4841754"/>
                  </a:ext>
                </a:extLst>
              </a:tr>
              <a:tr h="714194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AMGN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DIS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AMGN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INTC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UNH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UNH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UNH</a:t>
                      </a:r>
                    </a:p>
                  </a:txBody>
                  <a:tcPr marL="76200" marR="76200" marT="38100" marB="381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9140390"/>
                  </a:ext>
                </a:extLst>
              </a:tr>
              <a:tr h="714194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UNH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NKE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UNH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NKE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DIS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DIS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DIS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</a:t>
                      </a:r>
                    </a:p>
                  </a:txBody>
                  <a:tcPr marL="76200" marR="76200" marT="38100" marB="381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9990805"/>
                  </a:ext>
                </a:extLst>
              </a:tr>
              <a:tr h="714194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TRV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TRV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MMM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CAT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MCD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CAT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MCD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CAT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MCD</a:t>
                      </a:r>
                    </a:p>
                  </a:txBody>
                  <a:tcPr marL="76200" marR="76200" marT="38100" marB="381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88671141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37BB2-BEE6-8D16-F22B-1EE67E92A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A1E265-4E52-3B0C-3F85-E1613D74983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D123A4-13A9-C122-DA4D-8FFB6628D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C1C57-8786-15EB-5C01-5018C7A40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F6A659-7E39-29CB-F91F-92ED97FEF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180" y="218034"/>
            <a:ext cx="8403220" cy="6553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CC958C4-A76D-DA77-AE3F-D23E2C7FD684}"/>
              </a:ext>
            </a:extLst>
          </p:cNvPr>
          <p:cNvSpPr/>
          <p:nvPr/>
        </p:nvSpPr>
        <p:spPr>
          <a:xfrm>
            <a:off x="4259484" y="1006997"/>
            <a:ext cx="4548850" cy="35071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344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0B3274C-561B-8760-79E1-F871F6B25C0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89AF8-A238-F640-BE65-68F70EFB6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7B1509-ED54-2EA2-EE9E-9D210084C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1BA8B-798D-CB46-5747-7D9C211D0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74" y="1233226"/>
            <a:ext cx="5897337" cy="4774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B72634-AF7F-5DCD-B6DC-6EBD4D62C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656" y="1233226"/>
            <a:ext cx="5462719" cy="477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7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8E064-DBB5-B9B3-629B-6DDB9840A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stock to be used for efficient portfolio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9526670-2C80-696B-F424-7D9EE228B287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3C089-95BE-604F-96A2-AD0300953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FB7A6-AD49-7E0A-0FF9-B451052F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4DED3F-7BAA-6AD3-6F10-9E21B79CA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57" y="1832749"/>
            <a:ext cx="11689068" cy="458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68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C6F004-8F9D-4F40-8394-6C4C67F709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283</Words>
  <Application>Microsoft Macintosh PowerPoint</Application>
  <PresentationFormat>Widescreen</PresentationFormat>
  <Paragraphs>115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Menlo</vt:lpstr>
      <vt:lpstr>Tenorite</vt:lpstr>
      <vt:lpstr>Office Theme</vt:lpstr>
      <vt:lpstr>Dow jones stock analysis</vt:lpstr>
      <vt:lpstr>AGENDA</vt:lpstr>
      <vt:lpstr>tasks</vt:lpstr>
      <vt:lpstr>Dow Jones stock pricing 1-year</vt:lpstr>
      <vt:lpstr>Dow Jones stock pricing - normalized</vt:lpstr>
      <vt:lpstr>Statistical analysis of stocks in dow jones</vt:lpstr>
      <vt:lpstr>PowerPoint Presentation</vt:lpstr>
      <vt:lpstr>PowerPoint Presentation</vt:lpstr>
      <vt:lpstr>Selected stock to be used for efficient portfolio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2021-05-30T14:07:31Z</dcterms:created>
  <dcterms:modified xsi:type="dcterms:W3CDTF">2023-02-08T16:09:18Z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